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39091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7789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0269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02714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82395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3947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20472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22724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13356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07868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7115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21C25-8B80-4E2E-9C7E-FBAE5A09E460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45D72-CDDE-4F34-8425-DF812636D18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6747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04137" cy="1008063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s-ES" altLang="es-BO" sz="3200" b="1" dirty="0" smtClean="0"/>
              <a:t>Consecuencias </a:t>
            </a:r>
            <a:r>
              <a:rPr lang="es-ES" altLang="es-BO" sz="3200" b="1" dirty="0" smtClean="0"/>
              <a:t>psicológicas por violencia sexual-</a:t>
            </a:r>
            <a:r>
              <a:rPr lang="es-ES" altLang="es-BO" sz="3200" b="1" dirty="0" smtClean="0"/>
              <a:t/>
            </a:r>
            <a:br>
              <a:rPr lang="es-ES" altLang="es-BO" sz="3200" b="1" dirty="0" smtClean="0"/>
            </a:br>
            <a:r>
              <a:rPr lang="es-ES" altLang="es-BO" sz="3200" b="1" dirty="0" smtClean="0"/>
              <a:t>Dependiendo variables:</a:t>
            </a:r>
          </a:p>
        </p:txBody>
      </p:sp>
      <p:sp>
        <p:nvSpPr>
          <p:cNvPr id="3075" name="2 Marcador de contenido"/>
          <p:cNvSpPr>
            <a:spLocks noGrp="1"/>
          </p:cNvSpPr>
          <p:nvPr>
            <p:ph idx="1"/>
          </p:nvPr>
        </p:nvSpPr>
        <p:spPr>
          <a:xfrm>
            <a:off x="611188" y="1628775"/>
            <a:ext cx="7921625" cy="4464050"/>
          </a:xfrm>
        </p:spPr>
        <p:txBody>
          <a:bodyPr/>
          <a:lstStyle/>
          <a:p>
            <a:pPr eaLnBrk="1" hangingPunct="1"/>
            <a:r>
              <a:rPr lang="es-ES" altLang="es-BO" sz="1800" dirty="0" smtClean="0">
                <a:cs typeface="Arial" charset="0"/>
              </a:rPr>
              <a:t>- la naturaleza de la relación victima entre el agresor. (familiar, pareja, extraño)</a:t>
            </a:r>
          </a:p>
          <a:p>
            <a:pPr eaLnBrk="1" hangingPunct="1"/>
            <a:r>
              <a:rPr lang="es-ES" altLang="es-BO" sz="1800" dirty="0" smtClean="0">
                <a:cs typeface="Arial" charset="0"/>
              </a:rPr>
              <a:t>Experiencia de abuso o Violación  durante el tiempo prolongado</a:t>
            </a:r>
          </a:p>
          <a:p>
            <a:pPr eaLnBrk="1" hangingPunct="1"/>
            <a:r>
              <a:rPr lang="es-ES" altLang="es-BO" sz="1800" dirty="0" smtClean="0">
                <a:cs typeface="Arial" charset="0"/>
              </a:rPr>
              <a:t>Apoyo de la familia</a:t>
            </a:r>
          </a:p>
          <a:p>
            <a:pPr eaLnBrk="1" hangingPunct="1"/>
            <a:r>
              <a:rPr lang="es-ES" altLang="es-BO" sz="1800" dirty="0" smtClean="0">
                <a:cs typeface="Arial" charset="0"/>
              </a:rPr>
              <a:t>Ayuda profesional </a:t>
            </a:r>
          </a:p>
          <a:p>
            <a:pPr algn="just" eaLnBrk="1" hangingPunct="1"/>
            <a:r>
              <a:rPr lang="es-ES" altLang="es-BO" sz="2000" b="1" dirty="0" smtClean="0">
                <a:cs typeface="Arial" charset="0"/>
              </a:rPr>
              <a:t>Respecto a la edad, los </a:t>
            </a:r>
            <a:r>
              <a:rPr lang="es-ES" altLang="es-BO" sz="2000" b="1" u="sng" dirty="0" smtClean="0">
                <a:cs typeface="Arial" charset="0"/>
              </a:rPr>
              <a:t>niños o niñas  </a:t>
            </a:r>
            <a:r>
              <a:rPr lang="es-ES" altLang="es-BO" sz="2000" b="1" dirty="0" smtClean="0">
                <a:cs typeface="Arial" charset="0"/>
              </a:rPr>
              <a:t>muy pequeños (en la etapa de preescolar),  al contar con un repertorio limitado de recursos psicológicos, pueden mostrar estrategias de negación de lo ocurrido. </a:t>
            </a:r>
            <a:r>
              <a:rPr lang="es-ES" altLang="es-BO" sz="2000" b="1" u="sng" dirty="0" smtClean="0">
                <a:cs typeface="Arial" charset="0"/>
              </a:rPr>
              <a:t>En la niñez  un poco más mayores </a:t>
            </a:r>
            <a:r>
              <a:rPr lang="es-ES" altLang="es-BO" sz="2000" b="1" dirty="0" smtClean="0">
                <a:cs typeface="Arial" charset="0"/>
              </a:rPr>
              <a:t>(en la etapa escolar) son más frecuentes los sentimientos de culpa y de vergüenza ante el suceso. El abuso sexual presenta una especial gravedad en la </a:t>
            </a:r>
            <a:r>
              <a:rPr lang="es-ES" altLang="es-BO" sz="2000" b="1" u="sng" dirty="0" smtClean="0">
                <a:cs typeface="Arial" charset="0"/>
              </a:rPr>
              <a:t>adolescencia</a:t>
            </a:r>
            <a:r>
              <a:rPr lang="es-ES" altLang="es-BO" sz="2000" b="1" dirty="0" smtClean="0">
                <a:cs typeface="Arial" charset="0"/>
              </a:rPr>
              <a:t> porque el padre puede intentar el coito, existe un riesgo real de embarazo y la adolescente  toma conciencia del alcance de la relación incestuosa. </a:t>
            </a:r>
          </a:p>
          <a:p>
            <a:pPr eaLnBrk="1" hangingPunct="1"/>
            <a:endParaRPr lang="es-ES" altLang="es-BO" sz="1600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116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750" y="404813"/>
            <a:ext cx="7993063" cy="24384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s-ES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Consecuencia en el aspecto social: </a:t>
            </a:r>
            <a:r>
              <a:rPr lang="es-ES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s-ES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¿</a:t>
            </a:r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Cómo confiar en el otro? </a:t>
            </a:r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¿</a:t>
            </a:r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Cómo hablar de una misma? </a:t>
            </a:r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Por </a:t>
            </a:r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tanto aparece una fuerte desconfianza, con repliegue, aislamiento, incomunicación… Hostilidad hacia el sexo agresor; relaciones teñidas de vergüenza, culpabilidad… </a:t>
            </a:r>
            <a:b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veces se cae en lo marginal (drogas, prostitución, intento de suicidio).</a:t>
            </a:r>
            <a:r>
              <a:rPr lang="es-ES" sz="2000" dirty="0" smtClean="0">
                <a:solidFill>
                  <a:srgbClr val="666666"/>
                </a:solidFill>
              </a:rPr>
              <a:t/>
            </a:r>
            <a:br>
              <a:rPr lang="es-ES" sz="2000" dirty="0" smtClean="0">
                <a:solidFill>
                  <a:srgbClr val="666666"/>
                </a:solidFill>
              </a:rPr>
            </a:br>
            <a:endParaRPr lang="es-ES" sz="2000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187450" y="2997200"/>
            <a:ext cx="6777038" cy="3508375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s-ES" sz="2600" b="1" dirty="0" smtClean="0"/>
              <a:t>¿Qué hacer si la niña, niños o adolescente cuenta que ha sido abusada sexualmente?</a:t>
            </a:r>
          </a:p>
          <a:p>
            <a:pPr eaLnBrk="1" hangingPunct="1">
              <a:defRPr/>
            </a:pPr>
            <a:r>
              <a:rPr lang="es-ES" dirty="0" smtClean="0"/>
              <a:t>- resulta demasiado angustioso pero… mostrar la primera reacción es importante</a:t>
            </a:r>
          </a:p>
          <a:p>
            <a:pPr eaLnBrk="1" hangingPunct="1">
              <a:defRPr/>
            </a:pPr>
            <a:r>
              <a:rPr lang="es-ES" dirty="0" smtClean="0"/>
              <a:t>- creerle</a:t>
            </a:r>
          </a:p>
          <a:p>
            <a:pPr eaLnBrk="1" hangingPunct="1">
              <a:defRPr/>
            </a:pPr>
            <a:r>
              <a:rPr lang="es-ES" dirty="0" smtClean="0"/>
              <a:t>Hacerle saber que no tiene la culpa, el adulto es el responsable</a:t>
            </a:r>
          </a:p>
          <a:p>
            <a:pPr eaLnBrk="1" hangingPunct="1">
              <a:defRPr/>
            </a:pPr>
            <a:r>
              <a:rPr lang="es-ES" dirty="0" smtClean="0"/>
              <a:t>Decirle que fue lo mejor que le haya contado</a:t>
            </a:r>
          </a:p>
          <a:p>
            <a:pPr eaLnBrk="1" hangingPunct="1">
              <a:defRPr/>
            </a:pPr>
            <a:r>
              <a:rPr lang="es-ES" dirty="0" smtClean="0"/>
              <a:t>Ya no está sola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4985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/>
          </p:nvPr>
        </p:nvSpPr>
        <p:spPr>
          <a:xfrm>
            <a:off x="323850" y="15875"/>
            <a:ext cx="8229600" cy="1143000"/>
          </a:xfrm>
        </p:spPr>
        <p:txBody>
          <a:bodyPr/>
          <a:lstStyle/>
          <a:p>
            <a:pPr eaLnBrk="1" hangingPunct="1"/>
            <a:r>
              <a:rPr lang="es-ES" altLang="es-BO" sz="2000" b="1" smtClean="0"/>
              <a:t>¿COMO EVITAR 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850" y="188913"/>
            <a:ext cx="8351838" cy="6453187"/>
          </a:xfrm>
          <a:solidFill>
            <a:srgbClr val="92D050"/>
          </a:solidFill>
        </p:spPr>
        <p:txBody>
          <a:bodyPr>
            <a:noAutofit/>
          </a:bodyPr>
          <a:lstStyle/>
          <a:p>
            <a:pPr marL="0" indent="0" algn="ctr" eaLnBrk="1" hangingPunct="1">
              <a:buFontTx/>
              <a:buNone/>
              <a:defRPr/>
            </a:pPr>
            <a:r>
              <a:rPr lang="es-ES" sz="2400" b="1" i="1" u="sng" dirty="0" smtClean="0">
                <a:cs typeface="Arial" panose="020B0604020202020204" pitchFamily="34" charset="0"/>
              </a:rPr>
              <a:t>Prevención de abuso sexual</a:t>
            </a:r>
            <a:r>
              <a:rPr lang="es-ES" sz="2400" b="1" u="sng" dirty="0" smtClean="0">
                <a:cs typeface="Arial" panose="020B0604020202020204" pitchFamily="34" charset="0"/>
              </a:rPr>
              <a:t>: </a:t>
            </a:r>
            <a:r>
              <a:rPr lang="es-ES" sz="2400" b="1" u="sng" dirty="0" smtClean="0">
                <a:cs typeface="Arial" panose="020B0604020202020204" pitchFamily="34" charset="0"/>
              </a:rPr>
              <a:t>Niñez </a:t>
            </a:r>
          </a:p>
          <a:p>
            <a:pPr marL="68580" indent="0" algn="ctr" eaLnBrk="1" hangingPunct="1">
              <a:buFontTx/>
              <a:buNone/>
              <a:defRPr/>
            </a:pPr>
            <a:endParaRPr lang="es-ES" sz="2400" b="1" u="sng" dirty="0" smtClean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" sz="1600" b="1" dirty="0" smtClean="0">
                <a:cs typeface="Arial" panose="020B0604020202020204" pitchFamily="34" charset="0"/>
              </a:rPr>
              <a:t>Enseñarle : ”Mi cuerpo es mío. Nadie debe tocarlo sin mi permiso”. </a:t>
            </a:r>
          </a:p>
          <a:p>
            <a:pPr eaLnBrk="1" hangingPunct="1">
              <a:defRPr/>
            </a:pPr>
            <a:r>
              <a:rPr lang="es-ES" sz="1600" b="1" dirty="0" smtClean="0">
                <a:cs typeface="Arial" panose="020B0604020202020204" pitchFamily="34" charset="0"/>
              </a:rPr>
              <a:t>Enseñarle a reconocer las partes íntimas, (las cubiertas por un bañador). </a:t>
            </a:r>
          </a:p>
          <a:p>
            <a:pPr eaLnBrk="1" hangingPunct="1">
              <a:defRPr/>
            </a:pPr>
            <a:endParaRPr lang="es-ES" sz="1600" b="1" dirty="0" smtClean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" sz="1600" b="1" dirty="0" smtClean="0">
                <a:cs typeface="Arial" panose="020B0604020202020204" pitchFamily="34" charset="0"/>
              </a:rPr>
              <a:t>Que diferencie los tipos de caricias. Las caricias buenas te hacen sentir bien; las caricias malas te hacen sentir mal, son raras. Si no te gustan, di NO. </a:t>
            </a:r>
          </a:p>
          <a:p>
            <a:pPr eaLnBrk="1" hangingPunct="1">
              <a:defRPr/>
            </a:pPr>
            <a:r>
              <a:rPr lang="es-ES" sz="1600" b="1" dirty="0" smtClean="0">
                <a:cs typeface="Arial" panose="020B0604020202020204" pitchFamily="34" charset="0"/>
              </a:rPr>
              <a:t>Explicar que hay secretos buenos y secretos malos. Los buenos son de cosas buenas, agradables,(regalos ,sorpresas,…);y los secretos malos son de cosas que te hacen daño: tocar el cuerpo a escondidas es un secreto malo, y hay que contarlo rápidamente. </a:t>
            </a:r>
          </a:p>
          <a:p>
            <a:pPr eaLnBrk="1" hangingPunct="1">
              <a:defRPr/>
            </a:pPr>
            <a:r>
              <a:rPr lang="es-ES" sz="1600" b="1" dirty="0" smtClean="0">
                <a:cs typeface="Arial" panose="020B0604020202020204" pitchFamily="34" charset="0"/>
              </a:rPr>
              <a:t>Explicar qué es el Abuso Sexual: "un adulto o niños mayores quieren tocar o jugar con las partes intimas en secreto”. </a:t>
            </a:r>
          </a:p>
          <a:p>
            <a:pPr eaLnBrk="1" hangingPunct="1">
              <a:defRPr/>
            </a:pPr>
            <a:r>
              <a:rPr lang="es-ES" sz="1600" b="1" dirty="0" smtClean="0">
                <a:cs typeface="Arial" panose="020B0604020202020204" pitchFamily="34" charset="0"/>
              </a:rPr>
              <a:t>Asegurarse de que la niñez sabe decir NO si alguien intenta tocarlo de manera que se sienta incomodo, con caricias malas. </a:t>
            </a:r>
          </a:p>
          <a:p>
            <a:pPr eaLnBrk="1" hangingPunct="1">
              <a:defRPr/>
            </a:pPr>
            <a:r>
              <a:rPr lang="es-ES" sz="1600" b="1" dirty="0" smtClean="0">
                <a:cs typeface="Arial" panose="020B0604020202020204" pitchFamily="34" charset="0"/>
              </a:rPr>
              <a:t>Explicarle que aunque la </a:t>
            </a:r>
            <a:r>
              <a:rPr lang="es-ES" sz="1600" b="1" dirty="0" smtClean="0">
                <a:cs typeface="Arial" panose="020B0604020202020204" pitchFamily="34" charset="0"/>
              </a:rPr>
              <a:t>mayoría </a:t>
            </a:r>
            <a:r>
              <a:rPr lang="es-ES" sz="1600" b="1" dirty="0" smtClean="0">
                <a:cs typeface="Arial" panose="020B0604020202020204" pitchFamily="34" charset="0"/>
              </a:rPr>
              <a:t>de los adultos son buenos, no siempre es así; y a veces, personas conocidas, o desconocidas, pueden querer  hacer caricias malas. </a:t>
            </a:r>
            <a:r>
              <a:rPr lang="es-ES" sz="1600" b="1" dirty="0" smtClean="0">
                <a:cs typeface="Arial" panose="020B0604020202020204" pitchFamily="34" charset="0"/>
              </a:rPr>
              <a:t>Decir siempre NO, sea quien sea. </a:t>
            </a:r>
          </a:p>
          <a:p>
            <a:pPr eaLnBrk="1" hangingPunct="1">
              <a:defRPr/>
            </a:pPr>
            <a:endParaRPr lang="es-ES" sz="1600" b="1" dirty="0" smtClean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" sz="1600" b="1" dirty="0" smtClean="0">
                <a:cs typeface="Arial" panose="020B0604020202020204" pitchFamily="34" charset="0"/>
              </a:rPr>
              <a:t>Explicarles que no se deben abrir puertas a extraños, ni irse a sus casas ni a  pasear con ellos sin el permiso de los padres. Conocer a los amigos y personas con las que el niño suele pasar tiempo.</a:t>
            </a:r>
          </a:p>
          <a:p>
            <a:pPr eaLnBrk="1" hangingPunct="1">
              <a:defRPr/>
            </a:pPr>
            <a:endParaRPr lang="es-ES" sz="1600" b="1" dirty="0">
              <a:cs typeface="Arial" panose="020B0604020202020204" pitchFamily="34" charset="0"/>
            </a:endParaRPr>
          </a:p>
        </p:txBody>
      </p:sp>
      <p:pic>
        <p:nvPicPr>
          <p:cNvPr id="1026" name="Picture 2" descr="C:\Users\TOSHIBA\Desktop\logo casa de la muj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2109"/>
            <a:ext cx="1080120" cy="88062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21079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9870" y="145043"/>
            <a:ext cx="7152818" cy="1152525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ES" sz="3600" b="1" dirty="0" smtClean="0"/>
              <a:t>Prevención de Abuso </a:t>
            </a:r>
            <a:r>
              <a:rPr lang="es-ES" sz="3600" b="1" dirty="0"/>
              <a:t>S</a:t>
            </a:r>
            <a:r>
              <a:rPr lang="es-ES" sz="3600" b="1" dirty="0" smtClean="0"/>
              <a:t>exual: En </a:t>
            </a:r>
            <a:r>
              <a:rPr lang="es-ES" sz="3600" b="1" dirty="0" smtClean="0"/>
              <a:t>Adolescentes, Jóvenes y Mujeres . </a:t>
            </a:r>
            <a:r>
              <a:rPr lang="es-ES" sz="3600" dirty="0" smtClean="0"/>
              <a:t>   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0" eaLnBrk="1" hangingPunct="1">
              <a:buFontTx/>
              <a:buNone/>
              <a:defRPr/>
            </a:pPr>
            <a:r>
              <a:rPr lang="es-ES" dirty="0"/>
              <a:t> </a:t>
            </a:r>
          </a:p>
          <a:p>
            <a:pPr eaLnBrk="1" hangingPunct="1">
              <a:defRPr/>
            </a:pPr>
            <a:r>
              <a:rPr lang="es-ES" sz="6400" dirty="0">
                <a:cs typeface="Arial" panose="020B0604020202020204" pitchFamily="34" charset="0"/>
              </a:rPr>
              <a:t>Enseñarles que su cuerpo es suyo y la </a:t>
            </a:r>
            <a:r>
              <a:rPr lang="es-ES" sz="6400" dirty="0" smtClean="0">
                <a:cs typeface="Arial" panose="020B0604020202020204" pitchFamily="34" charset="0"/>
              </a:rPr>
              <a:t>relación </a:t>
            </a:r>
            <a:r>
              <a:rPr lang="es-ES" sz="6400" dirty="0">
                <a:cs typeface="Arial" panose="020B0604020202020204" pitchFamily="34" charset="0"/>
              </a:rPr>
              <a:t>va siempre hasta donde </a:t>
            </a:r>
            <a:r>
              <a:rPr lang="es-ES" sz="6400" dirty="0" smtClean="0">
                <a:cs typeface="Arial" panose="020B0604020202020204" pitchFamily="34" charset="0"/>
              </a:rPr>
              <a:t>ella quiera </a:t>
            </a:r>
            <a:r>
              <a:rPr lang="es-ES" sz="6400" dirty="0">
                <a:cs typeface="Arial" panose="020B0604020202020204" pitchFamily="34" charset="0"/>
              </a:rPr>
              <a:t>llegar: nunca más allá No valen comparaciones, quejas, </a:t>
            </a:r>
            <a:r>
              <a:rPr lang="es-ES" sz="6400" dirty="0" smtClean="0">
                <a:cs typeface="Arial" panose="020B0604020202020204" pitchFamily="34" charset="0"/>
              </a:rPr>
              <a:t>chantajes, imposiciones…</a:t>
            </a:r>
          </a:p>
          <a:p>
            <a:pPr eaLnBrk="1" hangingPunct="1">
              <a:defRPr/>
            </a:pPr>
            <a:endParaRPr lang="es-ES" sz="6400" dirty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" sz="6400" dirty="0">
                <a:cs typeface="Arial" panose="020B0604020202020204" pitchFamily="34" charset="0"/>
              </a:rPr>
              <a:t>El que se quede con </a:t>
            </a:r>
            <a:r>
              <a:rPr lang="es-ES" sz="6400" dirty="0" smtClean="0">
                <a:cs typeface="Arial" panose="020B0604020202020204" pitchFamily="34" charset="0"/>
              </a:rPr>
              <a:t>una persona  </a:t>
            </a:r>
            <a:r>
              <a:rPr lang="es-ES" sz="6400" dirty="0">
                <a:cs typeface="Arial" panose="020B0604020202020204" pitchFamily="34" charset="0"/>
              </a:rPr>
              <a:t>para </a:t>
            </a:r>
            <a:r>
              <a:rPr lang="es-ES" sz="6400" dirty="0" smtClean="0">
                <a:cs typeface="Arial" panose="020B0604020202020204" pitchFamily="34" charset="0"/>
              </a:rPr>
              <a:t>tener relaciones sexuales  </a:t>
            </a:r>
            <a:r>
              <a:rPr lang="es-ES" sz="6400" dirty="0">
                <a:cs typeface="Arial" panose="020B0604020202020204" pitchFamily="34" charset="0"/>
              </a:rPr>
              <a:t>no significa llegar hasta donde </a:t>
            </a:r>
            <a:r>
              <a:rPr lang="es-ES" sz="6400" dirty="0" smtClean="0">
                <a:cs typeface="Arial" panose="020B0604020202020204" pitchFamily="34" charset="0"/>
              </a:rPr>
              <a:t>el </a:t>
            </a:r>
            <a:r>
              <a:rPr lang="es-ES" sz="6400" dirty="0">
                <a:cs typeface="Arial" panose="020B0604020202020204" pitchFamily="34" charset="0"/>
              </a:rPr>
              <a:t>o otro quiera. </a:t>
            </a:r>
            <a:br>
              <a:rPr lang="es-ES" sz="6400" dirty="0">
                <a:cs typeface="Arial" panose="020B0604020202020204" pitchFamily="34" charset="0"/>
              </a:rPr>
            </a:br>
            <a:endParaRPr lang="es-ES" sz="6400" dirty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" sz="6400" dirty="0">
                <a:cs typeface="Arial" panose="020B0604020202020204" pitchFamily="34" charset="0"/>
              </a:rPr>
              <a:t>El que se este con una pareja estable no significa cumplir o someterse a los deseos del otro</a:t>
            </a:r>
            <a:r>
              <a:rPr lang="es-ES" sz="6400" dirty="0" smtClean="0">
                <a:cs typeface="Arial" panose="020B0604020202020204" pitchFamily="34" charset="0"/>
              </a:rPr>
              <a:t>: propuestas, juegos…que </a:t>
            </a:r>
            <a:r>
              <a:rPr lang="es-ES" sz="6400" dirty="0">
                <a:cs typeface="Arial" panose="020B0604020202020204" pitchFamily="34" charset="0"/>
              </a:rPr>
              <a:t>te hagan sentir mal. </a:t>
            </a:r>
            <a:br>
              <a:rPr lang="es-ES" sz="6400" dirty="0">
                <a:cs typeface="Arial" panose="020B0604020202020204" pitchFamily="34" charset="0"/>
              </a:rPr>
            </a:br>
            <a:endParaRPr lang="es-ES" sz="6400" dirty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" sz="6400" dirty="0">
                <a:cs typeface="Arial" panose="020B0604020202020204" pitchFamily="34" charset="0"/>
              </a:rPr>
              <a:t>Reconocer los comentarios que son descalificaciones y </a:t>
            </a:r>
            <a:r>
              <a:rPr lang="es-ES" sz="6400" dirty="0" smtClean="0">
                <a:cs typeface="Arial" panose="020B0604020202020204" pitchFamily="34" charset="0"/>
              </a:rPr>
              <a:t>agresiones:  ejemplo: </a:t>
            </a:r>
            <a:r>
              <a:rPr lang="es-ES" sz="6400" dirty="0" smtClean="0">
                <a:cs typeface="Arial" panose="020B0604020202020204" pitchFamily="34" charset="0"/>
              </a:rPr>
              <a:t>eres una </a:t>
            </a:r>
            <a:r>
              <a:rPr lang="es-ES" sz="6400" dirty="0" smtClean="0">
                <a:cs typeface="Arial" panose="020B0604020202020204" pitchFamily="34" charset="0"/>
              </a:rPr>
              <a:t>¨reprimida¨, estrecha</a:t>
            </a:r>
            <a:r>
              <a:rPr lang="es-ES" sz="6400" dirty="0" smtClean="0">
                <a:cs typeface="Arial" panose="020B0604020202020204" pitchFamily="34" charset="0"/>
              </a:rPr>
              <a:t>… </a:t>
            </a:r>
            <a:endParaRPr lang="es-ES" sz="6400" dirty="0" smtClean="0"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" sz="6400" dirty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" sz="6400" dirty="0">
                <a:cs typeface="Arial" panose="020B0604020202020204" pitchFamily="34" charset="0"/>
              </a:rPr>
              <a:t>Identificar las diferencias entre amistad, afectividad, asesoramiento, sexualidad engañosa…</a:t>
            </a:r>
          </a:p>
          <a:p>
            <a:pPr eaLnBrk="1" hangingPunct="1">
              <a:defRPr/>
            </a:pPr>
            <a:r>
              <a:rPr lang="es-ES" sz="6400" dirty="0">
                <a:cs typeface="Arial" panose="020B0604020202020204" pitchFamily="34" charset="0"/>
              </a:rPr>
              <a:t>Ser favorita para alguien especial, </a:t>
            </a:r>
            <a:r>
              <a:rPr lang="es-ES" sz="6400" dirty="0" smtClean="0">
                <a:cs typeface="Arial" panose="020B0604020202020204" pitchFamily="34" charset="0"/>
              </a:rPr>
              <a:t>(tío, </a:t>
            </a:r>
            <a:r>
              <a:rPr lang="es-ES" sz="6400" dirty="0">
                <a:cs typeface="Arial" panose="020B0604020202020204" pitchFamily="34" charset="0"/>
              </a:rPr>
              <a:t>profesor, consejero …) , no significa tener </a:t>
            </a:r>
            <a:r>
              <a:rPr lang="es-ES" sz="6400" dirty="0" smtClean="0">
                <a:cs typeface="Arial" panose="020B0604020202020204" pitchFamily="34" charset="0"/>
              </a:rPr>
              <a:t>sexo o permitir toques impúdicos .</a:t>
            </a:r>
          </a:p>
          <a:p>
            <a:pPr eaLnBrk="1" hangingPunct="1">
              <a:defRPr/>
            </a:pPr>
            <a:endParaRPr lang="es-ES" sz="6400" dirty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" sz="6400" dirty="0">
                <a:cs typeface="Arial" panose="020B0604020202020204" pitchFamily="34" charset="0"/>
              </a:rPr>
              <a:t>La autoridad moral no implica poder sobre tu </a:t>
            </a:r>
            <a:r>
              <a:rPr lang="es-ES" sz="6400" dirty="0" smtClean="0">
                <a:cs typeface="Arial" panose="020B0604020202020204" pitchFamily="34" charset="0"/>
              </a:rPr>
              <a:t>cuerpo, ni </a:t>
            </a:r>
            <a:r>
              <a:rPr lang="es-ES" sz="6400" dirty="0">
                <a:cs typeface="Arial" panose="020B0604020202020204" pitchFamily="34" charset="0"/>
              </a:rPr>
              <a:t>el crecimiento personal o el ser “amigos” implica </a:t>
            </a:r>
            <a:r>
              <a:rPr lang="es-ES" sz="6400" dirty="0" smtClean="0">
                <a:cs typeface="Arial" panose="020B0604020202020204" pitchFamily="34" charset="0"/>
              </a:rPr>
              <a:t>sexo o toques impúdicos .</a:t>
            </a:r>
            <a:r>
              <a:rPr lang="es-ES" sz="6400" dirty="0">
                <a:cs typeface="Arial" panose="020B0604020202020204" pitchFamily="34" charset="0"/>
              </a:rPr>
              <a:t>    </a:t>
            </a:r>
          </a:p>
          <a:p>
            <a:pPr eaLnBrk="1" hangingPunct="1">
              <a:defRPr/>
            </a:pPr>
            <a:r>
              <a:rPr lang="es-ES" sz="6400" dirty="0">
                <a:cs typeface="Arial" panose="020B0604020202020204" pitchFamily="34" charset="0"/>
              </a:rPr>
              <a:t>La sexualidad se vive en intimidad, pero las relaciones afectivas no se esconden. </a:t>
            </a:r>
            <a:r>
              <a:rPr lang="es-ES" sz="6400" dirty="0">
                <a:cs typeface="Arial" panose="020B0604020202020204" pitchFamily="34" charset="0"/>
              </a:rPr>
              <a:t>Lo que se oculta normalmente no es </a:t>
            </a:r>
            <a:r>
              <a:rPr lang="es-ES" sz="6400" dirty="0" smtClean="0">
                <a:cs typeface="Arial" panose="020B0604020202020204" pitchFamily="34" charset="0"/>
              </a:rPr>
              <a:t>bueno ejemplo: cuando intenta dominarla intentando reprenderla  o agredirla de manera disimulada y en silencio.  </a:t>
            </a:r>
            <a:r>
              <a:rPr lang="es-ES" sz="6400" dirty="0">
                <a:cs typeface="Arial" panose="020B0604020202020204" pitchFamily="34" charset="0"/>
              </a:rPr>
              <a:t>los sentimientos buenos se expresan y comparten ante  los </a:t>
            </a:r>
            <a:r>
              <a:rPr lang="es-ES" sz="6400" dirty="0" smtClean="0">
                <a:cs typeface="Arial" panose="020B0604020202020204" pitchFamily="34" charset="0"/>
              </a:rPr>
              <a:t>otros/otras.</a:t>
            </a:r>
            <a:r>
              <a:rPr lang="es-ES" sz="6400" dirty="0">
                <a:cs typeface="Arial" panose="020B0604020202020204" pitchFamily="34" charset="0"/>
              </a:rPr>
              <a:t> </a:t>
            </a:r>
          </a:p>
          <a:p>
            <a:pPr eaLnBrk="1" hangingPunct="1">
              <a:defRPr/>
            </a:pPr>
            <a:endParaRPr lang="es-ES" sz="3400" dirty="0"/>
          </a:p>
        </p:txBody>
      </p:sp>
      <p:pic>
        <p:nvPicPr>
          <p:cNvPr id="4" name="Picture 2" descr="C:\Users\TOSHIBA\Desktop\logo casa de la muj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128350" cy="102072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8946156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238</Words>
  <Application>Microsoft Office PowerPoint</Application>
  <PresentationFormat>Presentación en pantalla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Consecuencias psicológicas por violencia sexual- Dependiendo variables:</vt:lpstr>
      <vt:lpstr>Consecuencia en el aspecto social:  ¿Cómo confiar en el otro?  ¿Cómo hablar de una misma?  Por tanto aparece una fuerte desconfianza, con repliegue, aislamiento, incomunicación… Hostilidad hacia el sexo agresor; relaciones teñidas de vergüenza, culpabilidad…  A veces se cae en lo marginal (drogas, prostitución, intento de suicidio). </vt:lpstr>
      <vt:lpstr>¿COMO EVITAR ?</vt:lpstr>
      <vt:lpstr>Prevención de Abuso Sexual: En Adolescentes, Jóvenes y Mujeres .    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Consecuencias psicológicas por violencia sexual- Dependiendo variables:</dc:title>
  <dc:creator>TOSHIBA</dc:creator>
  <cp:lastModifiedBy>TOSHIBA</cp:lastModifiedBy>
  <cp:revision>2</cp:revision>
  <dcterms:created xsi:type="dcterms:W3CDTF">2017-07-10T13:41:08Z</dcterms:created>
  <dcterms:modified xsi:type="dcterms:W3CDTF">2017-07-10T13:55:41Z</dcterms:modified>
</cp:coreProperties>
</file>